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5"/>
  </p:notesMasterIdLst>
  <p:sldIdLst>
    <p:sldId id="511" r:id="rId2"/>
    <p:sldId id="463" r:id="rId3"/>
    <p:sldId id="512" r:id="rId4"/>
    <p:sldId id="508" r:id="rId5"/>
    <p:sldId id="509" r:id="rId6"/>
    <p:sldId id="510" r:id="rId7"/>
    <p:sldId id="513" r:id="rId8"/>
    <p:sldId id="477" r:id="rId9"/>
    <p:sldId id="399" r:id="rId10"/>
    <p:sldId id="409" r:id="rId11"/>
    <p:sldId id="481" r:id="rId12"/>
    <p:sldId id="482" r:id="rId13"/>
    <p:sldId id="50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1" d="100"/>
          <a:sy n="81" d="100"/>
        </p:scale>
        <p:origin x="108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4304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2.png"/><Relationship Id="rId4" Type="http://schemas.openxmlformats.org/officeDocument/2006/relationships/image" Target="../media/image12.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yeoman.io/generator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www.youtube.com/channel/UCzEPlO_nyhiE1MkZiufl9iw"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a:t>
            </a:r>
            <a:r>
              <a:rPr lang="en-US" sz="4800" spc="-150">
                <a:solidFill>
                  <a:schemeClr val="bg1"/>
                </a:solidFill>
                <a:latin typeface="Cooper Black" panose="0208090404030B020404" pitchFamily="18" charset="0"/>
              </a:rPr>
              <a:t>– 18  </a:t>
            </a:r>
            <a:endParaRPr lang="en-US" sz="4800" spc="-150" dirty="0">
              <a:solidFill>
                <a:schemeClr val="bg1"/>
              </a:solidFill>
              <a:latin typeface="Cooper Black" panose="0208090404030B020404" pitchFamily="18" charset="0"/>
            </a:endParaRP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6059348" cy="2308324"/>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Design OData Service entities using service generation technique</a:t>
            </a:r>
          </a:p>
          <a:p>
            <a:pPr marL="742950" lvl="1" indent="-285750">
              <a:buFont typeface="Arial" panose="020B0604020202020204" pitchFamily="34" charset="0"/>
              <a:buChar char="•"/>
            </a:pPr>
            <a:r>
              <a:rPr lang="it-IT" dirty="0">
                <a:solidFill>
                  <a:srgbClr val="242424"/>
                </a:solidFill>
              </a:rPr>
              <a:t>Define Order Entity</a:t>
            </a:r>
          </a:p>
          <a:p>
            <a:pPr marL="742950" lvl="1" indent="-285750">
              <a:buFont typeface="Arial" panose="020B0604020202020204" pitchFamily="34" charset="0"/>
              <a:buChar char="•"/>
            </a:pPr>
            <a:r>
              <a:rPr lang="it-IT" dirty="0">
                <a:solidFill>
                  <a:srgbClr val="242424"/>
                </a:solidFill>
              </a:rPr>
              <a:t>Define Order Items</a:t>
            </a:r>
          </a:p>
          <a:p>
            <a:pPr marL="742950" lvl="1" indent="-285750">
              <a:buFont typeface="Arial" panose="020B0604020202020204" pitchFamily="34" charset="0"/>
              <a:buChar char="•"/>
            </a:pPr>
            <a:r>
              <a:rPr lang="it-IT" dirty="0">
                <a:solidFill>
                  <a:srgbClr val="242424"/>
                </a:solidFill>
              </a:rPr>
              <a:t>Implement Service</a:t>
            </a:r>
          </a:p>
          <a:p>
            <a:pPr marL="285750" indent="-285750">
              <a:buFont typeface="Arial" panose="020B0604020202020204" pitchFamily="34" charset="0"/>
              <a:buChar char="•"/>
            </a:pPr>
            <a:r>
              <a:rPr lang="it-IT" dirty="0">
                <a:solidFill>
                  <a:srgbClr val="242424"/>
                </a:solidFill>
              </a:rPr>
              <a:t>Implementing the DEEP ENTITY</a:t>
            </a:r>
          </a:p>
          <a:p>
            <a:pPr marL="285750" indent="-285750">
              <a:buFont typeface="Arial" panose="020B0604020202020204" pitchFamily="34" charset="0"/>
              <a:buChar char="•"/>
            </a:pPr>
            <a:r>
              <a:rPr lang="it-IT" dirty="0">
                <a:solidFill>
                  <a:srgbClr val="242424"/>
                </a:solidFill>
              </a:rPr>
              <a:t>Testing DEEP ENTITY and INSERT</a:t>
            </a:r>
          </a:p>
          <a:p>
            <a:pPr marL="285750" indent="-285750">
              <a:buFont typeface="Arial" panose="020B0604020202020204" pitchFamily="34" charset="0"/>
              <a:buChar char="•"/>
            </a:pPr>
            <a:r>
              <a:rPr lang="it-IT" dirty="0">
                <a:solidFill>
                  <a:srgbClr val="242424"/>
                </a:solidFill>
              </a:rPr>
              <a:t>Understand Fiori Yoman tooling</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Service Generation Technique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29938" y="779090"/>
            <a:ext cx="11767438" cy="3693319"/>
          </a:xfrm>
          <a:prstGeom prst="rect">
            <a:avLst/>
          </a:prstGeom>
          <a:noFill/>
        </p:spPr>
        <p:txBody>
          <a:bodyPr wrap="square" rtlCol="0">
            <a:spAutoFit/>
          </a:bodyPr>
          <a:lstStyle/>
          <a:p>
            <a:pPr algn="just"/>
            <a:r>
              <a:rPr lang="en-US" dirty="0"/>
              <a:t>In order to speed up the definition of the OData services, we can use the service generation technique. Most of the metadata definition and code will be auto generated by SAP system in such case.</a:t>
            </a:r>
          </a:p>
          <a:p>
            <a:pPr algn="just"/>
            <a:endParaRPr lang="en-US" dirty="0"/>
          </a:p>
          <a:p>
            <a:pPr algn="just"/>
            <a:r>
              <a:rPr lang="en-US" dirty="0"/>
              <a:t>The steps to use service generation are as below</a:t>
            </a:r>
          </a:p>
          <a:p>
            <a:pPr marL="342900" indent="-342900" algn="just">
              <a:buAutoNum type="arabicPeriod"/>
            </a:pPr>
            <a:r>
              <a:rPr lang="en-US" dirty="0"/>
              <a:t>Right click on data model and choose import -&gt; DDIC Structure</a:t>
            </a:r>
          </a:p>
          <a:p>
            <a:pPr marL="342900" indent="-342900" algn="just">
              <a:buAutoNum type="arabicPeriod"/>
            </a:pPr>
            <a:r>
              <a:rPr lang="en-US" dirty="0"/>
              <a:t>Provide the order structure as </a:t>
            </a:r>
            <a:r>
              <a:rPr lang="en-US" b="1" dirty="0"/>
              <a:t>BAPI_EPM_SO_HEADER</a:t>
            </a:r>
          </a:p>
          <a:p>
            <a:pPr marL="342900" indent="-342900" algn="just">
              <a:buAutoNum type="arabicPeriod"/>
            </a:pPr>
            <a:r>
              <a:rPr lang="en-US" dirty="0"/>
              <a:t>Repeat the step 2 for Order Item entity for DDIC structure </a:t>
            </a:r>
            <a:r>
              <a:rPr lang="en-US" b="1" dirty="0"/>
              <a:t>BAPI_EPM_SO_ITEM</a:t>
            </a:r>
          </a:p>
          <a:p>
            <a:pPr marL="342900" indent="-342900" algn="just">
              <a:buAutoNum type="arabicPeriod"/>
            </a:pPr>
            <a:r>
              <a:rPr lang="en-US" dirty="0"/>
              <a:t>We can use the service generation technique to map to the data source as BAPI - </a:t>
            </a:r>
            <a:r>
              <a:rPr lang="en-US" b="1" dirty="0"/>
              <a:t>BAPI_EPM_SO_GET_LIST</a:t>
            </a:r>
          </a:p>
          <a:p>
            <a:pPr marL="342900" indent="-342900" algn="just">
              <a:buAutoNum type="arabicPeriod"/>
            </a:pPr>
            <a:r>
              <a:rPr lang="en-US" dirty="0"/>
              <a:t>Once we generate the code, we can overwrite same in DPC_EXT class</a:t>
            </a:r>
          </a:p>
          <a:p>
            <a:pPr marL="342900" indent="-342900" algn="just">
              <a:buAutoNum type="arabicPeriod"/>
            </a:pPr>
            <a:r>
              <a:rPr lang="en-US" dirty="0"/>
              <a:t>Implement an association between header and items</a:t>
            </a:r>
          </a:p>
          <a:p>
            <a:pPr algn="just"/>
            <a:endParaRPr lang="en-US" dirty="0"/>
          </a:p>
          <a:p>
            <a:pPr algn="just"/>
            <a:r>
              <a:rPr lang="en-US" dirty="0"/>
              <a:t>Source Code for Header GET ALL</a:t>
            </a:r>
          </a:p>
          <a:p>
            <a:pPr algn="just"/>
            <a:r>
              <a:rPr lang="en-US" dirty="0"/>
              <a:t>Source Code for Associated Items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98F64C17-7B6A-4CBF-ACD4-7A6A09281FB2}"/>
              </a:ext>
            </a:extLst>
          </p:cNvPr>
          <p:cNvPicPr>
            <a:picLocks noChangeAspect="1"/>
          </p:cNvPicPr>
          <p:nvPr/>
        </p:nvPicPr>
        <p:blipFill>
          <a:blip r:embed="rId3"/>
          <a:stretch>
            <a:fillRect/>
          </a:stretch>
        </p:blipFill>
        <p:spPr>
          <a:xfrm>
            <a:off x="593217" y="4591860"/>
            <a:ext cx="3749365" cy="1928027"/>
          </a:xfrm>
          <a:prstGeom prst="rect">
            <a:avLst/>
          </a:prstGeom>
        </p:spPr>
      </p:pic>
      <p:pic>
        <p:nvPicPr>
          <p:cNvPr id="6" name="Picture 5">
            <a:extLst>
              <a:ext uri="{FF2B5EF4-FFF2-40B4-BE49-F238E27FC236}">
                <a16:creationId xmlns:a16="http://schemas.microsoft.com/office/drawing/2014/main" id="{D89D07E8-FCAA-436B-93F5-D13E835239E9}"/>
              </a:ext>
            </a:extLst>
          </p:cNvPr>
          <p:cNvPicPr>
            <a:picLocks noChangeAspect="1"/>
          </p:cNvPicPr>
          <p:nvPr/>
        </p:nvPicPr>
        <p:blipFill>
          <a:blip r:embed="rId4"/>
          <a:stretch>
            <a:fillRect/>
          </a:stretch>
        </p:blipFill>
        <p:spPr>
          <a:xfrm>
            <a:off x="6910630" y="4532527"/>
            <a:ext cx="2300221" cy="2034811"/>
          </a:xfrm>
          <a:prstGeom prst="rect">
            <a:avLst/>
          </a:prstGeom>
        </p:spPr>
      </p:pic>
      <p:sp>
        <p:nvSpPr>
          <p:cNvPr id="10" name="Arrow: Right 9">
            <a:extLst>
              <a:ext uri="{FF2B5EF4-FFF2-40B4-BE49-F238E27FC236}">
                <a16:creationId xmlns:a16="http://schemas.microsoft.com/office/drawing/2014/main" id="{D8CA34B8-6D5F-4A67-BE72-3269C3B5E6C2}"/>
              </a:ext>
            </a:extLst>
          </p:cNvPr>
          <p:cNvSpPr/>
          <p:nvPr/>
        </p:nvSpPr>
        <p:spPr>
          <a:xfrm>
            <a:off x="5215383" y="5138842"/>
            <a:ext cx="593889" cy="834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14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Implementing the DEEP ENTITY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46605" y="896528"/>
            <a:ext cx="11161643" cy="2862322"/>
          </a:xfrm>
          <a:prstGeom prst="rect">
            <a:avLst/>
          </a:prstGeom>
          <a:noFill/>
        </p:spPr>
        <p:txBody>
          <a:bodyPr wrap="square" rtlCol="0">
            <a:spAutoFit/>
          </a:bodyPr>
          <a:lstStyle/>
          <a:p>
            <a:r>
              <a:rPr lang="en-US" dirty="0"/>
              <a:t>SAP Gateway Deep Inset allows to store hierarchical data like in our case Sales Order that has both header and item data (one can not exist without another).</a:t>
            </a:r>
          </a:p>
          <a:p>
            <a:endParaRPr lang="en-US" dirty="0"/>
          </a:p>
          <a:p>
            <a:r>
              <a:rPr lang="en-US" dirty="0"/>
              <a:t>Deep Inset is an opposite to $expand URI option.</a:t>
            </a:r>
          </a:p>
          <a:p>
            <a:r>
              <a:rPr lang="en-US" dirty="0"/>
              <a:t>With the help of Deep Entity we can implement deep inserts in SAP OData Services.</a:t>
            </a:r>
          </a:p>
          <a:p>
            <a:endParaRPr lang="en-US" dirty="0"/>
          </a:p>
          <a:p>
            <a:r>
              <a:rPr lang="en-US" dirty="0"/>
              <a:t>We need to include a new structure in the MPC class to support the DEEP ENTITY</a:t>
            </a:r>
          </a:p>
          <a:p>
            <a:endParaRPr lang="en-US" dirty="0"/>
          </a:p>
          <a:p>
            <a:r>
              <a:rPr lang="en-US" dirty="0"/>
              <a:t>Deep Entity Structure Definition</a:t>
            </a:r>
          </a:p>
          <a:p>
            <a:r>
              <a:rPr lang="en-US" dirty="0"/>
              <a:t>Implementation Logic for /IWBEP/IF_MGW_APPL_SRV_RUNTIME~CREATE_DEEP_ENTITY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E0EEF700-BF59-4CAF-B60E-A70BEDB5D30B}"/>
              </a:ext>
            </a:extLst>
          </p:cNvPr>
          <p:cNvSpPr/>
          <p:nvPr/>
        </p:nvSpPr>
        <p:spPr>
          <a:xfrm>
            <a:off x="346605" y="4598930"/>
            <a:ext cx="10658572" cy="1200329"/>
          </a:xfrm>
          <a:prstGeom prst="rect">
            <a:avLst/>
          </a:prstGeom>
        </p:spPr>
        <p:txBody>
          <a:bodyPr wrap="square">
            <a:spAutoFit/>
          </a:bodyPr>
          <a:lstStyle/>
          <a:p>
            <a:r>
              <a:rPr lang="en-US" dirty="0">
                <a:solidFill>
                  <a:srgbClr val="0000FF"/>
                </a:solidFill>
                <a:latin typeface="Courier New" panose="02070309020205020404" pitchFamily="49" charset="0"/>
              </a:rPr>
              <a:t>types : BEGIN OF TS_DEEP_ENTITY .</a:t>
            </a:r>
          </a:p>
          <a:p>
            <a:r>
              <a:rPr lang="en-US" dirty="0">
                <a:solidFill>
                  <a:srgbClr val="0000FF"/>
                </a:solidFill>
                <a:latin typeface="Courier New" panose="02070309020205020404" pitchFamily="49" charset="0"/>
              </a:rPr>
              <a:t>        INCLUDE TYPE TS_ORDER.</a:t>
            </a:r>
          </a:p>
          <a:p>
            <a:r>
              <a:rPr lang="en-US" dirty="0">
                <a:solidFill>
                  <a:srgbClr val="0000FF"/>
                </a:solidFill>
                <a:latin typeface="Courier New" panose="02070309020205020404" pitchFamily="49" charset="0"/>
              </a:rPr>
              <a:t>TYPES : TO_ITEMS type standard table of TS_ORDERITEM WITH DEFAULT KEY,</a:t>
            </a:r>
          </a:p>
          <a:p>
            <a:r>
              <a:rPr lang="en-US" dirty="0">
                <a:solidFill>
                  <a:srgbClr val="0000FF"/>
                </a:solidFill>
                <a:latin typeface="Courier New" panose="02070309020205020404" pitchFamily="49" charset="0"/>
              </a:rPr>
              <a:t>        END OF TS_DEEP_ENTITY. </a:t>
            </a:r>
            <a:endParaRPr lang="en-US" dirty="0"/>
          </a:p>
        </p:txBody>
      </p:sp>
    </p:spTree>
    <p:extLst>
      <p:ext uri="{BB962C8B-B14F-4D97-AF65-F5344CB8AC3E}">
        <p14:creationId xmlns:p14="http://schemas.microsoft.com/office/powerpoint/2010/main" val="156777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DEEP ENTITY and INSERT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65459" y="896528"/>
            <a:ext cx="11161643" cy="923330"/>
          </a:xfrm>
          <a:prstGeom prst="rect">
            <a:avLst/>
          </a:prstGeom>
          <a:noFill/>
        </p:spPr>
        <p:txBody>
          <a:bodyPr wrap="square" rtlCol="0">
            <a:spAutoFit/>
          </a:bodyPr>
          <a:lstStyle/>
          <a:p>
            <a:r>
              <a:rPr lang="en-US" dirty="0"/>
              <a:t>We can now test the deep insert with mass upload payload as below</a:t>
            </a:r>
          </a:p>
          <a:p>
            <a:endParaRPr lang="en-US" dirty="0"/>
          </a:p>
          <a:p>
            <a:r>
              <a:rPr lang="en-US" dirty="0"/>
              <a:t>Payload sample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0877029D-F1E6-47B5-9A53-EADFF568BC0B}"/>
              </a:ext>
            </a:extLst>
          </p:cNvPr>
          <p:cNvPicPr>
            <a:picLocks noChangeAspect="1"/>
          </p:cNvPicPr>
          <p:nvPr/>
        </p:nvPicPr>
        <p:blipFill>
          <a:blip r:embed="rId3"/>
          <a:stretch>
            <a:fillRect/>
          </a:stretch>
        </p:blipFill>
        <p:spPr>
          <a:xfrm>
            <a:off x="452486" y="1994184"/>
            <a:ext cx="8628668" cy="4718884"/>
          </a:xfrm>
          <a:prstGeom prst="rect">
            <a:avLst/>
          </a:prstGeom>
        </p:spPr>
      </p:pic>
    </p:spTree>
    <p:extLst>
      <p:ext uri="{BB962C8B-B14F-4D97-AF65-F5344CB8AC3E}">
        <p14:creationId xmlns:p14="http://schemas.microsoft.com/office/powerpoint/2010/main" val="415427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 Fiori </a:t>
            </a:r>
            <a:r>
              <a:rPr lang="en-US" sz="3600" dirty="0" err="1">
                <a:latin typeface="Cooper Black" panose="0208090404030B020404" pitchFamily="18" charset="0"/>
              </a:rPr>
              <a:t>Yoman</a:t>
            </a:r>
            <a:r>
              <a:rPr lang="en-US" sz="3600" dirty="0">
                <a:latin typeface="Cooper Black" panose="0208090404030B020404" pitchFamily="18" charset="0"/>
              </a:rPr>
              <a:t> tooling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56837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DEEP Inserts on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422019" y="895191"/>
            <a:ext cx="8165799" cy="3970318"/>
          </a:xfrm>
          <a:prstGeom prst="rect">
            <a:avLst/>
          </a:prstGeom>
          <a:noFill/>
        </p:spPr>
        <p:txBody>
          <a:bodyPr wrap="square" rtlCol="0">
            <a:spAutoFit/>
          </a:bodyPr>
          <a:lstStyle/>
          <a:p>
            <a:r>
              <a:rPr lang="en-US" dirty="0"/>
              <a:t>Yeoman helps you to kickstart new projects, prescribing best practices and tools to help you stay productive.</a:t>
            </a:r>
          </a:p>
          <a:p>
            <a:endParaRPr lang="en-US" dirty="0"/>
          </a:p>
          <a:p>
            <a:r>
              <a:rPr lang="en-US" dirty="0"/>
              <a:t>To do so, it provide a generator ecosystem. A generator is basically a plugin that can be run with the `</a:t>
            </a:r>
            <a:r>
              <a:rPr lang="en-US" dirty="0" err="1"/>
              <a:t>yo</a:t>
            </a:r>
            <a:r>
              <a:rPr lang="en-US" dirty="0"/>
              <a:t>` command to scaffold complete projects or useful parts.</a:t>
            </a:r>
          </a:p>
          <a:p>
            <a:endParaRPr lang="en-US" dirty="0"/>
          </a:p>
          <a:p>
            <a:r>
              <a:rPr lang="en-US" dirty="0"/>
              <a:t>We can discover pre-built generators as below</a:t>
            </a:r>
          </a:p>
          <a:p>
            <a:endParaRPr lang="en-US" dirty="0"/>
          </a:p>
          <a:p>
            <a:r>
              <a:rPr lang="en-US" dirty="0">
                <a:hlinkClick r:id="rId3"/>
              </a:rPr>
              <a:t>https://yeoman.io/generators/</a:t>
            </a:r>
            <a:endParaRPr lang="en-US" dirty="0"/>
          </a:p>
          <a:p>
            <a:endParaRPr lang="en-US" dirty="0"/>
          </a:p>
          <a:p>
            <a:r>
              <a:rPr lang="en-US" dirty="0"/>
              <a:t>Steps</a:t>
            </a:r>
          </a:p>
          <a:p>
            <a:pPr marL="342900" indent="-342900">
              <a:buAutoNum type="arabicPeriod"/>
            </a:pPr>
            <a:r>
              <a:rPr lang="en-US" dirty="0"/>
              <a:t>Install yeoman tool – </a:t>
            </a:r>
            <a:r>
              <a:rPr lang="en-US" b="1" dirty="0" err="1"/>
              <a:t>npm</a:t>
            </a:r>
            <a:r>
              <a:rPr lang="en-US" b="1" dirty="0"/>
              <a:t> install –g </a:t>
            </a:r>
            <a:r>
              <a:rPr lang="en-US" b="1" dirty="0" err="1"/>
              <a:t>yo</a:t>
            </a:r>
            <a:endParaRPr lang="en-US" b="1" dirty="0"/>
          </a:p>
          <a:p>
            <a:pPr marL="342900" indent="-342900">
              <a:buAutoNum type="arabicPeriod"/>
            </a:pPr>
            <a:r>
              <a:rPr lang="en-US" dirty="0"/>
              <a:t>Install generator – </a:t>
            </a:r>
            <a:r>
              <a:rPr lang="en-US" b="1" dirty="0" err="1"/>
              <a:t>npm</a:t>
            </a:r>
            <a:r>
              <a:rPr lang="en-US" b="1" dirty="0"/>
              <a:t> install –g </a:t>
            </a:r>
            <a:r>
              <a:rPr lang="en-US" b="1" u="sng" dirty="0" err="1">
                <a:hlinkClick r:id="rId4"/>
              </a:rPr>
              <a:t>anubhav</a:t>
            </a:r>
            <a:r>
              <a:rPr lang="en-US" u="sng" dirty="0" err="1">
                <a:hlinkClick r:id="rId4"/>
              </a:rPr>
              <a:t>-basicfiori</a:t>
            </a:r>
            <a:endParaRPr lang="en-US" u="sng" dirty="0"/>
          </a:p>
          <a:p>
            <a:pPr marL="342900" indent="-342900">
              <a:buAutoNum type="arabicPeriod"/>
            </a:pPr>
            <a:r>
              <a:rPr lang="en-US" dirty="0"/>
              <a:t>We can use the generator in VS Code or BAS to create new project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descr="Improving Your Development Workflow with Yeoman | Treehouse Blog">
            <a:extLst>
              <a:ext uri="{FF2B5EF4-FFF2-40B4-BE49-F238E27FC236}">
                <a16:creationId xmlns:a16="http://schemas.microsoft.com/office/drawing/2014/main" id="{EEFD1B6C-EC83-43DE-B2A8-3BF3076487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7818" y="895192"/>
            <a:ext cx="3382213" cy="314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849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27717" y="3011089"/>
            <a:ext cx="3531736"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a:t>
            </a:r>
          </a:p>
        </p:txBody>
      </p:sp>
    </p:spTree>
    <p:extLst>
      <p:ext uri="{BB962C8B-B14F-4D97-AF65-F5344CB8AC3E}">
        <p14:creationId xmlns:p14="http://schemas.microsoft.com/office/powerpoint/2010/main" val="3991243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11358</TotalTime>
  <Words>550</Words>
  <Application>Microsoft Office PowerPoint</Application>
  <PresentationFormat>Widescreen</PresentationFormat>
  <Paragraphs>90</Paragraphs>
  <Slides>13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Cooper Black</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713</cp:revision>
  <dcterms:created xsi:type="dcterms:W3CDTF">2016-07-10T03:33:26Z</dcterms:created>
  <dcterms:modified xsi:type="dcterms:W3CDTF">2022-03-03T09:06:12Z</dcterms:modified>
</cp:coreProperties>
</file>